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kk-KZ" dirty="0" smtClean="0"/>
              <a:t>                   Төмендегі 3 суретке </a:t>
            </a:r>
            <a:r>
              <a:rPr lang="kk-KZ" dirty="0"/>
              <a:t>қарап,</a:t>
            </a:r>
            <a:br>
              <a:rPr lang="kk-KZ" dirty="0"/>
            </a:br>
            <a:r>
              <a:rPr lang="kk-KZ" dirty="0"/>
              <a:t>сабақтың </a:t>
            </a:r>
            <a:r>
              <a:rPr lang="kk-KZ" dirty="0" smtClean="0"/>
              <a:t>тақырыбын</a:t>
            </a:r>
            <a:br>
              <a:rPr lang="kk-KZ" dirty="0" smtClean="0"/>
            </a:br>
            <a:r>
              <a:rPr lang="kk-KZ" dirty="0" smtClean="0"/>
              <a:t> </a:t>
            </a:r>
            <a:r>
              <a:rPr lang="kk-KZ" dirty="0"/>
              <a:t>табыңыз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2318749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595" y="1809476"/>
            <a:ext cx="2555746" cy="21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84984"/>
            <a:ext cx="2257425" cy="279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52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5616" y="476672"/>
            <a:ext cx="727280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400" dirty="0" smtClean="0"/>
              <a:t>Сабақтың тақырыбы: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2636912"/>
            <a:ext cx="7272808" cy="28083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200" dirty="0">
                <a:solidFill>
                  <a:srgbClr val="FF0000"/>
                </a:solidFill>
              </a:rPr>
              <a:t>Химиялық формулалар.</a:t>
            </a:r>
            <a:endParaRPr lang="ru-RU" sz="3200" dirty="0">
              <a:solidFill>
                <a:srgbClr val="FF0000"/>
              </a:solidFill>
            </a:endParaRPr>
          </a:p>
          <a:p>
            <a:pPr algn="ctr"/>
            <a:r>
              <a:rPr lang="kk-KZ" sz="3200" dirty="0">
                <a:solidFill>
                  <a:srgbClr val="FF0000"/>
                </a:solidFill>
              </a:rPr>
              <a:t>Заттардың формуласы бойынша салыстырмалы атомдық массасын есептеу.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47664" y="692696"/>
            <a:ext cx="6192688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dirty="0" smtClean="0"/>
              <a:t>Сабақтың мақсаты: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3177627"/>
            <a:ext cx="6480720" cy="252028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200" dirty="0">
                <a:solidFill>
                  <a:srgbClr val="7030A0"/>
                </a:solidFill>
              </a:rPr>
              <a:t>7.1.2.12 зат формуласы бойынша салыстырмалы молекулалық массаны есептеу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79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dirty="0"/>
              <a:t>Өткен сабақты қайталауға арналған сұрақтар.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700808"/>
            <a:ext cx="84249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000" dirty="0"/>
              <a:t>Вычислите во сколько раз масса  атома меди тяжелее массы атома кислорода, серы и водорода.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492330"/>
            <a:ext cx="84249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  Почему атомную массу называют относительной? Ответ </a:t>
            </a:r>
            <a:r>
              <a:rPr lang="ru-RU" sz="2000" dirty="0" err="1"/>
              <a:t>потвердите</a:t>
            </a:r>
            <a:r>
              <a:rPr lang="ru-RU" sz="2000" dirty="0"/>
              <a:t> математическим способом.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3284984"/>
            <a:ext cx="84249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Магний </a:t>
            </a:r>
            <a:r>
              <a:rPr lang="ru-RU" sz="2000" dirty="0" err="1"/>
              <a:t>атомының</a:t>
            </a:r>
            <a:r>
              <a:rPr lang="ru-RU" sz="2000" dirty="0"/>
              <a:t> </a:t>
            </a:r>
            <a:r>
              <a:rPr lang="ru-RU" sz="2000" dirty="0" err="1"/>
              <a:t>массасы</a:t>
            </a:r>
            <a:r>
              <a:rPr lang="ru-RU" sz="2000" dirty="0"/>
              <a:t> </a:t>
            </a:r>
            <a:r>
              <a:rPr lang="ru-RU" sz="2000" dirty="0" err="1"/>
              <a:t>көміртегі</a:t>
            </a:r>
            <a:r>
              <a:rPr lang="ru-RU" sz="2000" dirty="0"/>
              <a:t> </a:t>
            </a:r>
            <a:r>
              <a:rPr lang="ru-RU" sz="2000" dirty="0" err="1"/>
              <a:t>атомының</a:t>
            </a:r>
            <a:r>
              <a:rPr lang="ru-RU" sz="2000" dirty="0"/>
              <a:t> </a:t>
            </a:r>
            <a:r>
              <a:rPr lang="ru-RU" sz="2000" dirty="0" err="1"/>
              <a:t>массасынан</a:t>
            </a:r>
            <a:r>
              <a:rPr lang="ru-RU" sz="2000" dirty="0"/>
              <a:t> </a:t>
            </a:r>
            <a:r>
              <a:rPr lang="ru-RU" sz="2000" dirty="0" err="1"/>
              <a:t>неше</a:t>
            </a:r>
            <a:r>
              <a:rPr lang="ru-RU" sz="2000" dirty="0"/>
              <a:t> </a:t>
            </a:r>
            <a:r>
              <a:rPr lang="ru-RU" sz="2000" dirty="0" err="1"/>
              <a:t>есе</a:t>
            </a:r>
            <a:r>
              <a:rPr lang="ru-RU" sz="2000" dirty="0"/>
              <a:t> </a:t>
            </a:r>
            <a:r>
              <a:rPr lang="ru-RU" sz="2000" dirty="0" err="1"/>
              <a:t>артық</a:t>
            </a:r>
            <a:r>
              <a:rPr lang="ru-RU" sz="2000" dirty="0"/>
              <a:t>?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4077072"/>
            <a:ext cx="84249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Оттегі</a:t>
            </a:r>
            <a:r>
              <a:rPr lang="ru-RU" sz="2000" dirty="0"/>
              <a:t> атомы </a:t>
            </a:r>
            <a:r>
              <a:rPr lang="ru-RU" sz="2000" dirty="0" err="1"/>
              <a:t>массасынан</a:t>
            </a:r>
            <a:r>
              <a:rPr lang="ru-RU" sz="2000" dirty="0"/>
              <a:t> </a:t>
            </a:r>
            <a:r>
              <a:rPr lang="ru-RU" sz="2000" dirty="0" err="1"/>
              <a:t>салыстырмалы</a:t>
            </a:r>
            <a:r>
              <a:rPr lang="ru-RU" sz="2000" dirty="0"/>
              <a:t> </a:t>
            </a:r>
            <a:r>
              <a:rPr lang="ru-RU" sz="2000" dirty="0" err="1"/>
              <a:t>атомдық</a:t>
            </a:r>
            <a:r>
              <a:rPr lang="ru-RU" sz="2000" dirty="0"/>
              <a:t> </a:t>
            </a:r>
            <a:r>
              <a:rPr lang="ru-RU" sz="2000" dirty="0" err="1"/>
              <a:t>массасы</a:t>
            </a:r>
            <a:r>
              <a:rPr lang="ru-RU" sz="2000" dirty="0"/>
              <a:t> </a:t>
            </a:r>
            <a:r>
              <a:rPr lang="ru-RU" sz="2000" dirty="0" err="1"/>
              <a:t>көп</a:t>
            </a:r>
            <a:r>
              <a:rPr lang="ru-RU" sz="2000" dirty="0"/>
              <a:t> </a:t>
            </a:r>
            <a:r>
              <a:rPr lang="ru-RU" sz="2000" dirty="0" err="1"/>
              <a:t>болатын</a:t>
            </a:r>
            <a:r>
              <a:rPr lang="ru-RU" sz="2000" dirty="0"/>
              <a:t> </a:t>
            </a:r>
            <a:r>
              <a:rPr lang="ru-RU" sz="2000" dirty="0" err="1"/>
              <a:t>үш</a:t>
            </a:r>
            <a:r>
              <a:rPr lang="ru-RU" sz="2000" dirty="0"/>
              <a:t> </a:t>
            </a:r>
            <a:r>
              <a:rPr lang="ru-RU" sz="2000" dirty="0" err="1"/>
              <a:t>элементті</a:t>
            </a:r>
            <a:r>
              <a:rPr lang="ru-RU" sz="2000" dirty="0"/>
              <a:t> (</a:t>
            </a:r>
            <a:r>
              <a:rPr lang="ru-RU" sz="2000" dirty="0" err="1"/>
              <a:t>Д.И.Менделеевтің</a:t>
            </a:r>
            <a:r>
              <a:rPr lang="ru-RU" sz="2000" dirty="0"/>
              <a:t> </a:t>
            </a:r>
            <a:r>
              <a:rPr lang="ru-RU" sz="2000" dirty="0" err="1"/>
              <a:t>периодтық</a:t>
            </a:r>
            <a:r>
              <a:rPr lang="ru-RU" sz="2000" dirty="0"/>
              <a:t> </a:t>
            </a:r>
            <a:r>
              <a:rPr lang="ru-RU" sz="2000" dirty="0" err="1"/>
              <a:t>жүйесі</a:t>
            </a:r>
            <a:r>
              <a:rPr lang="ru-RU" sz="2000" dirty="0"/>
              <a:t> </a:t>
            </a:r>
            <a:r>
              <a:rPr lang="ru-RU" sz="2000" dirty="0" err="1"/>
              <a:t>таблицасынан</a:t>
            </a:r>
            <a:r>
              <a:rPr lang="ru-RU" sz="2000" dirty="0"/>
              <a:t>) </a:t>
            </a:r>
            <a:r>
              <a:rPr lang="ru-RU" sz="2000" dirty="0" err="1"/>
              <a:t>көрсетіңіз</a:t>
            </a:r>
            <a:r>
              <a:rPr lang="ru-RU" sz="2000" dirty="0"/>
              <a:t>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5157192"/>
            <a:ext cx="84249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relative</a:t>
            </a:r>
            <a:r>
              <a:rPr lang="ru-RU" sz="2000" dirty="0"/>
              <a:t> </a:t>
            </a:r>
            <a:r>
              <a:rPr lang="ru-RU" sz="2000" dirty="0" err="1"/>
              <a:t>atomic</a:t>
            </a:r>
            <a:r>
              <a:rPr lang="ru-RU" sz="2000" dirty="0"/>
              <a:t> </a:t>
            </a:r>
            <a:r>
              <a:rPr lang="ru-RU" sz="2000" dirty="0" err="1"/>
              <a:t>mass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sodium</a:t>
            </a:r>
            <a:r>
              <a:rPr lang="ru-RU" sz="2000" dirty="0" smtClean="0"/>
              <a:t>?</a:t>
            </a:r>
            <a:endParaRPr lang="ru-RU" sz="2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5885656"/>
            <a:ext cx="84249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The</a:t>
            </a:r>
            <a:r>
              <a:rPr lang="ru-RU" sz="2000" dirty="0"/>
              <a:t> </a:t>
            </a:r>
            <a:r>
              <a:rPr lang="ru-RU" sz="2000" dirty="0" err="1"/>
              <a:t>relative</a:t>
            </a:r>
            <a:r>
              <a:rPr lang="ru-RU" sz="2000" dirty="0"/>
              <a:t> </a:t>
            </a:r>
            <a:r>
              <a:rPr lang="ru-RU" sz="2000" dirty="0" err="1"/>
              <a:t>atomic</a:t>
            </a:r>
            <a:r>
              <a:rPr lang="ru-RU" sz="2000" dirty="0"/>
              <a:t> </a:t>
            </a:r>
            <a:r>
              <a:rPr lang="ru-RU" sz="2000" dirty="0" err="1"/>
              <a:t>mass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potassium</a:t>
            </a:r>
            <a:r>
              <a:rPr lang="ru-RU" sz="2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5219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k-KZ" dirty="0" smtClean="0"/>
              <a:t>Топтық жұмыс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k-KZ" b="1" smtClean="0">
                <a:solidFill>
                  <a:srgbClr val="FF0000"/>
                </a:solidFill>
              </a:rPr>
              <a:t>Ойын: </a:t>
            </a:r>
            <a:r>
              <a:rPr lang="kk-KZ" b="1" dirty="0">
                <a:solidFill>
                  <a:srgbClr val="FF0000"/>
                </a:solidFill>
              </a:rPr>
              <a:t>Матрица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0051437"/>
              </p:ext>
            </p:extLst>
          </p:nvPr>
        </p:nvGraphicFramePr>
        <p:xfrm>
          <a:off x="1403649" y="1556793"/>
          <a:ext cx="6264696" cy="396043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088232"/>
                <a:gridCol w="2088232"/>
                <a:gridCol w="2088232"/>
              </a:tblGrid>
              <a:tr h="1320146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CA" sz="3200" dirty="0" smtClean="0">
                          <a:effectLst/>
                        </a:rPr>
                        <a:t>CaCl</a:t>
                      </a:r>
                      <a:r>
                        <a:rPr lang="en-CA" sz="3200" baseline="-25000" dirty="0" smtClean="0">
                          <a:effectLst/>
                        </a:rPr>
                        <a:t>2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CA" sz="3200" dirty="0" smtClean="0">
                          <a:effectLst/>
                        </a:rPr>
                        <a:t>P</a:t>
                      </a:r>
                      <a:r>
                        <a:rPr lang="en-CA" sz="3200" baseline="-25000" dirty="0" smtClean="0">
                          <a:effectLst/>
                        </a:rPr>
                        <a:t>2</a:t>
                      </a:r>
                      <a:r>
                        <a:rPr lang="en-CA" sz="3200" dirty="0" smtClean="0">
                          <a:effectLst/>
                        </a:rPr>
                        <a:t>O</a:t>
                      </a:r>
                      <a:r>
                        <a:rPr lang="en-CA" sz="3200" baseline="-25000" dirty="0" smtClean="0">
                          <a:effectLst/>
                        </a:rPr>
                        <a:t>5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CA" sz="3200" dirty="0" err="1" smtClean="0">
                          <a:effectLst/>
                        </a:rPr>
                        <a:t>HCl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20146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CA" sz="3200" dirty="0" smtClean="0">
                          <a:effectLst/>
                        </a:rPr>
                        <a:t>H</a:t>
                      </a:r>
                      <a:r>
                        <a:rPr lang="en-CA" sz="3200" baseline="-25000" dirty="0" smtClean="0">
                          <a:effectLst/>
                        </a:rPr>
                        <a:t>2</a:t>
                      </a:r>
                      <a:r>
                        <a:rPr lang="en-CA" sz="3200" dirty="0" smtClean="0">
                          <a:effectLst/>
                        </a:rPr>
                        <a:t>SO</a:t>
                      </a:r>
                      <a:r>
                        <a:rPr lang="en-CA" sz="3200" baseline="-25000" dirty="0" smtClean="0">
                          <a:effectLst/>
                        </a:rPr>
                        <a:t>4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CA" sz="3200" dirty="0" smtClean="0">
                          <a:effectLst/>
                        </a:rPr>
                        <a:t>CaCO</a:t>
                      </a:r>
                      <a:r>
                        <a:rPr lang="en-CA" sz="3200" baseline="-25000" dirty="0" smtClean="0">
                          <a:effectLst/>
                        </a:rPr>
                        <a:t>3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CA" sz="3200" dirty="0" smtClean="0">
                          <a:effectLst/>
                        </a:rPr>
                        <a:t>CO</a:t>
                      </a:r>
                      <a:r>
                        <a:rPr lang="en-CA" sz="3200" baseline="-25000" dirty="0" smtClean="0">
                          <a:effectLst/>
                        </a:rPr>
                        <a:t>2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20146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CA" sz="3200" dirty="0" smtClean="0">
                          <a:effectLst/>
                        </a:rPr>
                        <a:t>SO</a:t>
                      </a:r>
                      <a:r>
                        <a:rPr lang="en-CA" sz="3200" baseline="-25000" dirty="0" smtClean="0">
                          <a:effectLst/>
                        </a:rPr>
                        <a:t>2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CA" sz="3200" dirty="0" err="1" smtClean="0">
                          <a:effectLst/>
                        </a:rPr>
                        <a:t>CuO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dirty="0" smtClean="0">
                        <a:effectLst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kk-KZ" sz="3200" smtClean="0">
                        <a:effectLst/>
                      </a:endParaRPr>
                    </a:p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CA" sz="3200" smtClean="0">
                          <a:effectLst/>
                        </a:rPr>
                        <a:t>PbO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71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585858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106</Words>
  <Application>Microsoft Office PowerPoint</Application>
  <PresentationFormat>Экран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                   Төмендегі 3 суретке қарап, сабақтың тақырыбын  табыңыз</vt:lpstr>
      <vt:lpstr>Презентация PowerPoint</vt:lpstr>
      <vt:lpstr>Презентация PowerPoint</vt:lpstr>
      <vt:lpstr>Өткен сабақты қайталауға арналған сұрақтар.</vt:lpstr>
      <vt:lpstr>Топтық жұмыс Ойын: Матрица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Альжанов Берик Серикович</dc:creator>
  <cp:lastModifiedBy>user</cp:lastModifiedBy>
  <cp:revision>14</cp:revision>
  <dcterms:created xsi:type="dcterms:W3CDTF">2017-03-20T05:35:45Z</dcterms:created>
  <dcterms:modified xsi:type="dcterms:W3CDTF">2020-03-18T04:58:47Z</dcterms:modified>
</cp:coreProperties>
</file>